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Now" charset="1" panose="00000500000000000000"/>
      <p:regular r:id="rId16"/>
    </p:embeddedFont>
    <p:embeddedFont>
      <p:font typeface="Now Bold" charset="1" panose="00000800000000000000"/>
      <p:regular r:id="rId17"/>
    </p:embeddedFont>
    <p:embeddedFont>
      <p:font typeface="Now Thin" charset="1" panose="00000300000000000000"/>
      <p:regular r:id="rId18"/>
    </p:embeddedFont>
    <p:embeddedFont>
      <p:font typeface="Now Light" charset="1" panose="00000400000000000000"/>
      <p:regular r:id="rId19"/>
    </p:embeddedFont>
    <p:embeddedFont>
      <p:font typeface="Now Medium" charset="1" panose="00000600000000000000"/>
      <p:regular r:id="rId20"/>
    </p:embeddedFont>
    <p:embeddedFont>
      <p:font typeface="Now Heavy" charset="1" panose="00000A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A281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66732" y="-23886"/>
            <a:ext cx="10421268" cy="10287000"/>
          </a:xfrm>
          <a:custGeom>
            <a:avLst/>
            <a:gdLst/>
            <a:ahLst/>
            <a:cxnLst/>
            <a:rect r="r" b="b" t="t" l="l"/>
            <a:pathLst>
              <a:path h="10287000" w="10421268">
                <a:moveTo>
                  <a:pt x="0" y="0"/>
                </a:moveTo>
                <a:lnTo>
                  <a:pt x="10421268" y="0"/>
                </a:lnTo>
                <a:lnTo>
                  <a:pt x="104212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4596" y="8167672"/>
            <a:ext cx="3002423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A2813C"/>
                </a:solidFill>
                <a:latin typeface="DM Sans Italics"/>
              </a:rPr>
              <a:t>Кузьмин Михаил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4596" y="3609156"/>
            <a:ext cx="13678807" cy="76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FFFBFB"/>
                </a:solidFill>
                <a:latin typeface="Now Bold"/>
              </a:rPr>
              <a:t>УЧЕБНАЯ ПРОЕКТНО-ТЕХНОЛОГИЧЕСКАЯ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81498" y="4736233"/>
            <a:ext cx="3525005" cy="76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A2813C"/>
                </a:solidFill>
                <a:latin typeface="Now Bold"/>
              </a:rPr>
              <a:t>ПРАКТИКА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2242" y="1019175"/>
            <a:ext cx="6003516" cy="6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4099">
                <a:solidFill>
                  <a:srgbClr val="A2813C"/>
                </a:solidFill>
                <a:latin typeface="Now Bold"/>
              </a:rPr>
              <a:t>СПИСОК ЛИТЕРАТУРЫ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733777"/>
            <a:ext cx="18288000" cy="478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Open Sans Extra Bold"/>
              </a:rPr>
              <a:t>Роберт Вьейра. SQL Server 2000. Программирование. Москва: Бином. Лаборатория знаний. Часть 1. 2004. С. 723</a:t>
            </a:r>
          </a:p>
          <a:p>
            <a:pPr algn="ctr">
              <a:lnSpc>
                <a:spcPts val="3161"/>
              </a:lnSpc>
            </a:pPr>
          </a:p>
          <a:p>
            <a:pPr algn="ctr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Open Sans Extra Bold"/>
              </a:rPr>
              <a:t>Роберт Вьейра. SQL Server 2000. Программирование. Москва: Бином. Лаборатория знаний. Часть 2. 2004. С. 800</a:t>
            </a:r>
          </a:p>
          <a:p>
            <a:pPr algn="ctr">
              <a:lnSpc>
                <a:spcPts val="3161"/>
              </a:lnSpc>
            </a:pPr>
          </a:p>
          <a:p>
            <a:pPr algn="ctr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Open Sans Extra Bold"/>
              </a:rPr>
              <a:t>Основы разработки приложений с помощью Delphi и C++ Builder: Введение в разработку приложений (//Н.З. Елманова, Москва 2000 год). "SQL Server 2016: A Beginner's Guide" by Dusan Petkovic</a:t>
            </a:r>
          </a:p>
          <a:p>
            <a:pPr algn="ctr">
              <a:lnSpc>
                <a:spcPts val="3161"/>
              </a:lnSpc>
            </a:pPr>
          </a:p>
          <a:p>
            <a:pPr algn="ctr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Open Sans Extra Bold"/>
              </a:rPr>
              <a:t>https://docwiki.embarcadero.com/RADStudio/Alexandria/en/Documentation (документация по Rad Studio от Embarcadero .inc)</a:t>
            </a:r>
          </a:p>
          <a:p>
            <a:pPr algn="ctr">
              <a:lnSpc>
                <a:spcPts val="3161"/>
              </a:lnSpc>
            </a:pPr>
          </a:p>
          <a:p>
            <a:pPr algn="ctr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Open Sans Extra Bold"/>
              </a:rPr>
              <a:t>https://learn.microsoft.com/ru-ru/sql/?view=sql-server-ver16 (документация по MS SQL Server от Microsoft)</a:t>
            </a:r>
          </a:p>
          <a:p>
            <a:pPr algn="ctr">
              <a:lnSpc>
                <a:spcPts val="316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81498" y="645319"/>
            <a:ext cx="3525005" cy="76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A2813C"/>
                </a:solidFill>
                <a:latin typeface="Now Bold"/>
              </a:rPr>
              <a:t>ВВЕДЕНИЕ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62885"/>
            <a:ext cx="16230600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Now"/>
              </a:rPr>
              <a:t>Проект представляет из себя десктопное приложение на ОС Windows. Приложение разработано с помощью интегрированной среды разработки Rad Studio 11.3 (C++) от Embarcadero и СУБД MS SQL Server, отвечающей за серверную составляющую приложения.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7675" y="1028700"/>
            <a:ext cx="6531625" cy="8229600"/>
          </a:xfrm>
          <a:custGeom>
            <a:avLst/>
            <a:gdLst/>
            <a:ahLst/>
            <a:cxnLst/>
            <a:rect r="r" b="b" t="t" l="l"/>
            <a:pathLst>
              <a:path h="8229600" w="6531625">
                <a:moveTo>
                  <a:pt x="0" y="0"/>
                </a:moveTo>
                <a:lnTo>
                  <a:pt x="6531625" y="0"/>
                </a:lnTo>
                <a:lnTo>
                  <a:pt x="65316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8115300" cy="6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4099">
                <a:solidFill>
                  <a:srgbClr val="A2813C"/>
                </a:solidFill>
                <a:latin typeface="Now Bold"/>
              </a:rPr>
              <a:t>ОКНО ВВОДА ЛОГИНА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70100"/>
            <a:ext cx="7924556" cy="55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Now"/>
              </a:rPr>
              <a:t>Первое окно, которе встречает пользователя при запуске приложения. В нём требуется ввсети свой логин. Если пользователь с таким логином существует, то пользователя перекидывает на окно ввода пароля, иначе выводится соответствующая ошибка.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02039" y="1028700"/>
            <a:ext cx="6457261" cy="8229600"/>
          </a:xfrm>
          <a:custGeom>
            <a:avLst/>
            <a:gdLst/>
            <a:ahLst/>
            <a:cxnLst/>
            <a:rect r="r" b="b" t="t" l="l"/>
            <a:pathLst>
              <a:path h="8229600" w="6457261">
                <a:moveTo>
                  <a:pt x="0" y="0"/>
                </a:moveTo>
                <a:lnTo>
                  <a:pt x="6457261" y="0"/>
                </a:lnTo>
                <a:lnTo>
                  <a:pt x="6457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8115300" cy="6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4099">
                <a:solidFill>
                  <a:srgbClr val="A2813C"/>
                </a:solidFill>
                <a:latin typeface="Now Bold"/>
              </a:rPr>
              <a:t>ОКНО ВВОДА ПАРОЛЯ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70100"/>
            <a:ext cx="7924556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Now"/>
              </a:rPr>
              <a:t>Далее пользователь должен ввсети пароль. Если пароль подходит, то пользователь переходт в главное меню. Реализована функция скрытия и показа пароля.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7675" y="1028700"/>
            <a:ext cx="6531625" cy="8229600"/>
          </a:xfrm>
          <a:custGeom>
            <a:avLst/>
            <a:gdLst/>
            <a:ahLst/>
            <a:cxnLst/>
            <a:rect r="r" b="b" t="t" l="l"/>
            <a:pathLst>
              <a:path h="8229600" w="6531625">
                <a:moveTo>
                  <a:pt x="0" y="0"/>
                </a:moveTo>
                <a:lnTo>
                  <a:pt x="6531625" y="0"/>
                </a:lnTo>
                <a:lnTo>
                  <a:pt x="65316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8115300" cy="6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4099">
                <a:solidFill>
                  <a:srgbClr val="A2813C"/>
                </a:solidFill>
                <a:latin typeface="Now Bold"/>
              </a:rPr>
              <a:t>ОКНО РЕГИСТРАЦИИ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70100"/>
            <a:ext cx="7688053" cy="718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FFFFFF"/>
                </a:solidFill>
                <a:latin typeface="Now"/>
              </a:rPr>
              <a:t>Также существует окно регистрации, в котором требуется ввести ФИО пользователя. Далее данные введённые пользователем сверяются с теми, что находятся в базе данных. Если пользователь существует, то ему даётся возможность ввести логин и пароль. Также реализована проверка логинов, которая оповещает, если логин уже занят другим пользователем.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38836" y="2390128"/>
            <a:ext cx="8320464" cy="5506744"/>
          </a:xfrm>
          <a:custGeom>
            <a:avLst/>
            <a:gdLst/>
            <a:ahLst/>
            <a:cxnLst/>
            <a:rect r="r" b="b" t="t" l="l"/>
            <a:pathLst>
              <a:path h="5506744" w="8320464">
                <a:moveTo>
                  <a:pt x="0" y="0"/>
                </a:moveTo>
                <a:lnTo>
                  <a:pt x="8320464" y="0"/>
                </a:lnTo>
                <a:lnTo>
                  <a:pt x="8320464" y="5506744"/>
                </a:lnTo>
                <a:lnTo>
                  <a:pt x="0" y="550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8115300" cy="6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4099">
                <a:solidFill>
                  <a:srgbClr val="A2813C"/>
                </a:solidFill>
                <a:latin typeface="Now Bold"/>
              </a:rPr>
              <a:t>ГЛАВНОЕ МЕНЮ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70100"/>
            <a:ext cx="7688053" cy="298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FFFFFF"/>
                </a:solidFill>
                <a:latin typeface="Now"/>
              </a:rPr>
              <a:t>Главное меню представляет собой путеводитель по приложению, который даёт возможность посмотреть на функции разных иерархических ступеней филиала.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887340"/>
            <a:ext cx="8115300" cy="5370960"/>
          </a:xfrm>
          <a:custGeom>
            <a:avLst/>
            <a:gdLst/>
            <a:ahLst/>
            <a:cxnLst/>
            <a:rect r="r" b="b" t="t" l="l"/>
            <a:pathLst>
              <a:path h="5370960" w="8115300">
                <a:moveTo>
                  <a:pt x="0" y="0"/>
                </a:moveTo>
                <a:lnTo>
                  <a:pt x="8115300" y="0"/>
                </a:lnTo>
                <a:lnTo>
                  <a:pt x="8115300" y="5370960"/>
                </a:lnTo>
                <a:lnTo>
                  <a:pt x="0" y="537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87340"/>
            <a:ext cx="8115300" cy="5370960"/>
          </a:xfrm>
          <a:custGeom>
            <a:avLst/>
            <a:gdLst/>
            <a:ahLst/>
            <a:cxnLst/>
            <a:rect r="r" b="b" t="t" l="l"/>
            <a:pathLst>
              <a:path h="5370960" w="8115300">
                <a:moveTo>
                  <a:pt x="0" y="0"/>
                </a:moveTo>
                <a:lnTo>
                  <a:pt x="8115300" y="0"/>
                </a:lnTo>
                <a:lnTo>
                  <a:pt x="8115300" y="5370960"/>
                </a:lnTo>
                <a:lnTo>
                  <a:pt x="0" y="537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8115300" cy="6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4099">
                <a:solidFill>
                  <a:srgbClr val="A2813C"/>
                </a:solidFill>
                <a:latin typeface="Now Bold"/>
              </a:rPr>
              <a:t>СТУДЕНТАМ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92304"/>
            <a:ext cx="16230600" cy="118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FFFFFF"/>
                </a:solidFill>
                <a:latin typeface="Now"/>
              </a:rPr>
              <a:t>У студентов есть всего 2 функции: просмотр расписания академических групп и просмотр расписания преподавателя.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887340"/>
            <a:ext cx="8115300" cy="5370960"/>
          </a:xfrm>
          <a:custGeom>
            <a:avLst/>
            <a:gdLst/>
            <a:ahLst/>
            <a:cxnLst/>
            <a:rect r="r" b="b" t="t" l="l"/>
            <a:pathLst>
              <a:path h="5370960" w="8115300">
                <a:moveTo>
                  <a:pt x="0" y="0"/>
                </a:moveTo>
                <a:lnTo>
                  <a:pt x="8115300" y="0"/>
                </a:lnTo>
                <a:lnTo>
                  <a:pt x="8115300" y="5370960"/>
                </a:lnTo>
                <a:lnTo>
                  <a:pt x="0" y="537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887340"/>
            <a:ext cx="8115300" cy="5370960"/>
          </a:xfrm>
          <a:custGeom>
            <a:avLst/>
            <a:gdLst/>
            <a:ahLst/>
            <a:cxnLst/>
            <a:rect r="r" b="b" t="t" l="l"/>
            <a:pathLst>
              <a:path h="5370960" w="8115300">
                <a:moveTo>
                  <a:pt x="0" y="0"/>
                </a:moveTo>
                <a:lnTo>
                  <a:pt x="8115300" y="0"/>
                </a:lnTo>
                <a:lnTo>
                  <a:pt x="8115300" y="5370960"/>
                </a:lnTo>
                <a:lnTo>
                  <a:pt x="0" y="537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8115300" cy="6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4099">
                <a:solidFill>
                  <a:srgbClr val="A2813C"/>
                </a:solidFill>
                <a:latin typeface="Now Bold"/>
              </a:rPr>
              <a:t>СОТРУДНИКАМ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92304"/>
            <a:ext cx="16230600" cy="118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FFFFFF"/>
                </a:solidFill>
                <a:latin typeface="Now"/>
              </a:rPr>
              <a:t>У сотрудников тоже всего 2 функции: добавление занятия и редактирование расписания.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08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887340"/>
            <a:ext cx="8115300" cy="5370960"/>
          </a:xfrm>
          <a:custGeom>
            <a:avLst/>
            <a:gdLst/>
            <a:ahLst/>
            <a:cxnLst/>
            <a:rect r="r" b="b" t="t" l="l"/>
            <a:pathLst>
              <a:path h="5370960" w="8115300">
                <a:moveTo>
                  <a:pt x="0" y="0"/>
                </a:moveTo>
                <a:lnTo>
                  <a:pt x="8115300" y="0"/>
                </a:lnTo>
                <a:lnTo>
                  <a:pt x="8115300" y="5370960"/>
                </a:lnTo>
                <a:lnTo>
                  <a:pt x="0" y="537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887340"/>
            <a:ext cx="8115300" cy="5370960"/>
          </a:xfrm>
          <a:custGeom>
            <a:avLst/>
            <a:gdLst/>
            <a:ahLst/>
            <a:cxnLst/>
            <a:rect r="r" b="b" t="t" l="l"/>
            <a:pathLst>
              <a:path h="5370960" w="8115300">
                <a:moveTo>
                  <a:pt x="0" y="0"/>
                </a:moveTo>
                <a:lnTo>
                  <a:pt x="8115300" y="0"/>
                </a:lnTo>
                <a:lnTo>
                  <a:pt x="8115300" y="5370960"/>
                </a:lnTo>
                <a:lnTo>
                  <a:pt x="0" y="537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8115300" cy="6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4099">
                <a:solidFill>
                  <a:srgbClr val="A2813C"/>
                </a:solidFill>
                <a:latin typeface="Now Bold"/>
              </a:rPr>
              <a:t>АДМИНИСТРАТОРАМ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92304"/>
            <a:ext cx="16230600" cy="118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FFFFFF"/>
                </a:solidFill>
                <a:latin typeface="Now"/>
              </a:rPr>
              <a:t>Здесь уже сложнее, у них 3 функции: добавить (студента, преподавателя, сотрудника)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DAFuy7WFBUc</dc:identifier>
  <dcterms:modified xsi:type="dcterms:W3CDTF">2011-08-01T06:04:30Z</dcterms:modified>
  <cp:revision>1</cp:revision>
  <dc:title>Blue 3D Elements 5G Technology Presentation</dc:title>
</cp:coreProperties>
</file>